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9" r:id="rId3"/>
    <p:sldId id="340" r:id="rId4"/>
    <p:sldId id="295" r:id="rId5"/>
    <p:sldId id="335" r:id="rId6"/>
    <p:sldId id="339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B4"/>
    <a:srgbClr val="932B37"/>
    <a:srgbClr val="BD3747"/>
    <a:srgbClr val="EA0000"/>
    <a:srgbClr val="DA0000"/>
    <a:srgbClr val="F11403"/>
    <a:srgbClr val="F33925"/>
    <a:srgbClr val="0080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6" autoAdjust="0"/>
    <p:restoredTop sz="86263" autoAdjust="0"/>
  </p:normalViewPr>
  <p:slideViewPr>
    <p:cSldViewPr>
      <p:cViewPr varScale="1">
        <p:scale>
          <a:sx n="79" d="100"/>
          <a:sy n="79" d="100"/>
        </p:scale>
        <p:origin x="-14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806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 b="0"/>
            </a:lvl1pPr>
          </a:lstStyle>
          <a:p>
            <a:pPr>
              <a:defRPr/>
            </a:pPr>
            <a:fld id="{280989BB-1700-4094-8C61-191878C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13225" y="542925"/>
            <a:ext cx="2090738" cy="1568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8577" y="2247246"/>
            <a:ext cx="5995657" cy="642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defTabSz="931887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200" b="0"/>
            </a:lvl1pPr>
          </a:lstStyle>
          <a:p>
            <a:pPr>
              <a:defRPr/>
            </a:pPr>
            <a:fld id="{B6AD6E6D-AEE5-40DA-A786-DAE542CF0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3546C-E72A-414E-9CB7-77352EF6FEB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704CD-D292-40E2-B99A-12F5A930D3D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Three</a:t>
            </a:r>
            <a:r>
              <a:rPr lang="en-US" baseline="0" dirty="0" smtClean="0"/>
              <a:t> Year History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2010/11, the 30% increase in gift commitments is largely due to a $42 million gift to Pomona; when you adjust for that gift, the increase was 14%.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1E6C6-5ADC-4727-AE86-79202CD24BB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Represents a Three Year Average</a:t>
            </a:r>
          </a:p>
          <a:p>
            <a:pPr eaLnBrk="1" hangingPunct="1"/>
            <a:r>
              <a:rPr lang="en-US" dirty="0" smtClean="0"/>
              <a:t>Outliers: </a:t>
            </a:r>
            <a:r>
              <a:rPr lang="en-US" dirty="0" err="1" smtClean="0"/>
              <a:t>SDSU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Arial"/>
                <a:cs typeface="Arial"/>
              </a:rPr>
              <a:t>≈</a:t>
            </a:r>
            <a:r>
              <a:rPr lang="en-US" baseline="0" dirty="0" smtClean="0"/>
              <a:t>$65M/$11M; </a:t>
            </a:r>
            <a:r>
              <a:rPr lang="en-US" dirty="0" smtClean="0"/>
              <a:t>Pomona</a:t>
            </a:r>
            <a:r>
              <a:rPr lang="en-US" baseline="0" dirty="0" smtClean="0"/>
              <a:t> </a:t>
            </a:r>
            <a:r>
              <a:rPr lang="en-US" baseline="0" dirty="0" smtClean="0">
                <a:latin typeface="Arial"/>
                <a:cs typeface="Arial"/>
              </a:rPr>
              <a:t>≈</a:t>
            </a:r>
            <a:r>
              <a:rPr lang="en-US" baseline="0" dirty="0" smtClean="0"/>
              <a:t>$31.5M/$2 M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Represents a Three Year Average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1" tIns="46581" rIns="93161" bIns="46581" anchor="b"/>
          <a:lstStyle/>
          <a:p>
            <a:pPr algn="r" defTabSz="931887"/>
            <a:fld id="{3CCA1630-1C8C-480D-BD08-87795569A276}" type="slidenum">
              <a:rPr lang="en-US" sz="1200" b="0"/>
              <a:pPr algn="r" defTabSz="931887"/>
              <a:t>6</a:t>
            </a:fld>
            <a:endParaRPr lang="en-US" sz="1200" b="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Represents a Three Year Average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“Feet” = Lowest &amp; Highest Values</a:t>
            </a:r>
          </a:p>
          <a:p>
            <a:pPr eaLnBrk="1" hangingPunct="1"/>
            <a:r>
              <a:rPr lang="en-US" baseline="0" dirty="0" smtClean="0"/>
              <a:t>Shaded Box = </a:t>
            </a:r>
            <a:r>
              <a:rPr lang="en-US" sz="14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Interquartile</a:t>
            </a: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Range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Means = CSU: </a:t>
            </a:r>
            <a:r>
              <a:rPr lang="en-US" sz="1400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$6.42, </a:t>
            </a: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Group 1: $5.41,  Group 2: $6.44,  Group 3: $6.74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Medians = CSU: $6.00, Group 1: $4.41,  Group 2: $6.52,  Group 3: $7.57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Highest = Pomona: $14.67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Lowest = Channel Islands: $2.73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0" y="1981200"/>
            <a:ext cx="9144000" cy="28956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" name="Picture 31" descr="CSUWordmarkWorkingCA"/>
          <p:cNvPicPr>
            <a:picLocks noChangeAspect="1" noChangeArrowheads="1"/>
          </p:cNvPicPr>
          <p:nvPr userDrawn="1"/>
        </p:nvPicPr>
        <p:blipFill>
          <a:blip r:embed="rId2" cstate="print"/>
          <a:srcRect l="20581" t="72018"/>
          <a:stretch>
            <a:fillRect/>
          </a:stretch>
        </p:blipFill>
        <p:spPr bwMode="auto">
          <a:xfrm>
            <a:off x="457200" y="457200"/>
            <a:ext cx="358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19812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ChangeArrowheads="1"/>
          </p:cNvSpPr>
          <p:nvPr userDrawn="1"/>
        </p:nvSpPr>
        <p:spPr bwMode="auto">
          <a:xfrm>
            <a:off x="0" y="4800600"/>
            <a:ext cx="9144000" cy="76200"/>
          </a:xfrm>
          <a:prstGeom prst="rect">
            <a:avLst/>
          </a:prstGeom>
          <a:solidFill>
            <a:srgbClr val="746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CE9B-1AE9-4D10-AB7E-FA01EACE2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215AD-543D-4BBD-963A-A8D50C871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2362200"/>
            <a:ext cx="8229600" cy="3810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7555-F62E-413F-89D2-E5BC88141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C7DB-60B2-4E3B-8AF1-DF4E57C97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E2F6-6780-42D7-BD6D-6334F70E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2B1B-AC9A-40F2-9093-E6ECF08E9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08FC2-D872-4BC5-B52A-7A2E1B6D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1653C-D2D4-4A28-88C5-FE58EC6D5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21FE-044E-4EC6-80CD-22A9DCF1A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332AB-AC7D-4FA0-A73A-698C74580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3E661-F4D1-4D1F-BDAE-A638371B8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8" descr="CSUWordmarkWorkingCA"/>
          <p:cNvPicPr>
            <a:picLocks noChangeAspect="1" noChangeArrowheads="1"/>
          </p:cNvPicPr>
          <p:nvPr userDrawn="1"/>
        </p:nvPicPr>
        <p:blipFill>
          <a:blip r:embed="rId14" cstate="print"/>
          <a:srcRect l="20581" t="72018"/>
          <a:stretch>
            <a:fillRect/>
          </a:stretch>
        </p:blipFill>
        <p:spPr bwMode="auto">
          <a:xfrm>
            <a:off x="304800" y="381000"/>
            <a:ext cx="3581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B8368F9-210C-4CB6-82CE-6831288F8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CF14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solidFill>
                <a:schemeClr val="tx2"/>
              </a:solidFill>
            </a:endParaRPr>
          </a:p>
        </p:txBody>
      </p:sp>
      <p:sp>
        <p:nvSpPr>
          <p:cNvPr id="1061" name="Line 37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rgbClr val="746F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10000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Char char="–"/>
        <a:defRPr sz="26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F142B"/>
        </a:buClr>
        <a:buChar char="–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46F66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1"/>
          <p:cNvSpPr>
            <a:spLocks noChangeArrowheads="1"/>
          </p:cNvSpPr>
          <p:nvPr/>
        </p:nvSpPr>
        <p:spPr bwMode="auto">
          <a:xfrm>
            <a:off x="838200" y="51054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746F66"/>
              </a:buClr>
              <a:buFont typeface="Wingdings" pitchFamily="2" charset="2"/>
              <a:buNone/>
            </a:pPr>
            <a:r>
              <a:rPr lang="en-US" sz="1800" b="0" dirty="0" smtClean="0">
                <a:solidFill>
                  <a:schemeClr val="bg2"/>
                </a:solidFill>
                <a:latin typeface="Verdana" pitchFamily="34" charset="0"/>
              </a:rPr>
              <a:t>Board of Trustees</a:t>
            </a:r>
          </a:p>
          <a:p>
            <a:pPr algn="ctr">
              <a:spcBef>
                <a:spcPct val="20000"/>
              </a:spcBef>
              <a:buClr>
                <a:srgbClr val="746F66"/>
              </a:buClr>
              <a:buFont typeface="Wingdings" pitchFamily="2" charset="2"/>
              <a:buNone/>
            </a:pPr>
            <a:r>
              <a:rPr lang="en-US" sz="1800" b="0" dirty="0" smtClean="0">
                <a:solidFill>
                  <a:schemeClr val="bg2"/>
                </a:solidFill>
                <a:latin typeface="Verdana" pitchFamily="34" charset="0"/>
              </a:rPr>
              <a:t>March 2012</a:t>
            </a:r>
            <a:endParaRPr lang="en-US" sz="1800" b="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8435" name="Rectangle 2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Verdana" pitchFamily="34" charset="0"/>
              </a:rPr>
              <a:t>Measuring Advancement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1288" y="1082675"/>
            <a:ext cx="7750176" cy="590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fld id="{9664DCDE-DE8B-4863-BDCD-9F258F6A865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8382000" cy="685800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n-US" sz="2700" dirty="0" smtClean="0"/>
              <a:t>Gift Commitments Including Goals &amp; Performance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828800"/>
            <a:ext cx="3943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09600"/>
          </a:xfrm>
        </p:spPr>
        <p:txBody>
          <a:bodyPr/>
          <a:lstStyle/>
          <a:p>
            <a:r>
              <a:rPr lang="en-US" dirty="0" smtClean="0"/>
              <a:t>FTE Fundraising Professionals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2A7555-F62E-413F-89D2-E5BC881418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491" y="2362200"/>
            <a:ext cx="554101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fld id="{8273664F-D4F8-4DCC-B532-00C1EC556AF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8229600" cy="45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Dollars Raised to Fundraising Dollars Invested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066800"/>
            <a:ext cx="84677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/>
          <a:p>
            <a:fld id="{E54B21BA-4960-48DE-BAF9-9786525F83C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0668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Cost to Raise a Dollar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7620000" cy="555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4ABDF06-2582-456F-B25C-EF36C2DFF554}" type="slidenum">
              <a:rPr lang="en-US" sz="1400" b="0">
                <a:solidFill>
                  <a:schemeClr val="bg2"/>
                </a:solidFill>
              </a:rPr>
              <a:pPr algn="r"/>
              <a:t>6</a:t>
            </a:fld>
            <a:endParaRPr lang="en-US" sz="1400" b="0">
              <a:solidFill>
                <a:schemeClr val="bg2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066800"/>
            <a:ext cx="8229600" cy="53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Return on Investment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66850"/>
            <a:ext cx="73914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75695E"/>
      </a:dk2>
      <a:lt2>
        <a:srgbClr val="000000"/>
      </a:lt2>
      <a:accent1>
        <a:srgbClr val="C8221A"/>
      </a:accent1>
      <a:accent2>
        <a:srgbClr val="0A4567"/>
      </a:accent2>
      <a:accent3>
        <a:srgbClr val="FFFFFF"/>
      </a:accent3>
      <a:accent4>
        <a:srgbClr val="000000"/>
      </a:accent4>
      <a:accent5>
        <a:srgbClr val="E0ABAB"/>
      </a:accent5>
      <a:accent6>
        <a:srgbClr val="083E5D"/>
      </a:accent6>
      <a:hlink>
        <a:srgbClr val="C5AC81"/>
      </a:hlink>
      <a:folHlink>
        <a:srgbClr val="8B7F7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8392</TotalTime>
  <Words>181</Words>
  <Application>Microsoft Office PowerPoint</Application>
  <PresentationFormat>On-screen Show (4:3)</PresentationFormat>
  <Paragraphs>30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Measuring Advancement</vt:lpstr>
      <vt:lpstr>Gift Commitments Including Goals &amp; Performance</vt:lpstr>
      <vt:lpstr>FTE Fundraising Professionals</vt:lpstr>
      <vt:lpstr>Dollars Raised to Fundraising Dollars Invested</vt:lpstr>
      <vt:lpstr>Cost to Raise a Dollar</vt:lpstr>
      <vt:lpstr>Return on Investment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dc:description/>
  <cp:lastModifiedBy>lredfearn</cp:lastModifiedBy>
  <cp:revision>529</cp:revision>
  <cp:lastPrinted>2005-12-21T18:20:40Z</cp:lastPrinted>
  <dcterms:created xsi:type="dcterms:W3CDTF">2000-10-09T15:40:46Z</dcterms:created>
  <dcterms:modified xsi:type="dcterms:W3CDTF">2012-03-14T21:02:49Z</dcterms:modified>
</cp:coreProperties>
</file>