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14" r:id="rId3"/>
    <p:sldId id="261" r:id="rId4"/>
    <p:sldId id="281" r:id="rId5"/>
    <p:sldId id="313" r:id="rId6"/>
    <p:sldId id="289" r:id="rId7"/>
    <p:sldId id="325" r:id="rId8"/>
    <p:sldId id="312" r:id="rId9"/>
    <p:sldId id="326" r:id="rId10"/>
    <p:sldId id="319" r:id="rId11"/>
    <p:sldId id="315" r:id="rId12"/>
    <p:sldId id="327" r:id="rId13"/>
    <p:sldId id="321" r:id="rId14"/>
    <p:sldId id="316" r:id="rId15"/>
    <p:sldId id="317" r:id="rId16"/>
    <p:sldId id="318" r:id="rId17"/>
    <p:sldId id="324" r:id="rId18"/>
    <p:sldId id="322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314"/>
            <p14:sldId id="261"/>
            <p14:sldId id="281"/>
            <p14:sldId id="313"/>
            <p14:sldId id="289"/>
            <p14:sldId id="325"/>
            <p14:sldId id="312"/>
            <p14:sldId id="326"/>
            <p14:sldId id="319"/>
            <p14:sldId id="315"/>
            <p14:sldId id="327"/>
            <p14:sldId id="321"/>
            <p14:sldId id="316"/>
            <p14:sldId id="317"/>
            <p14:sldId id="318"/>
            <p14:sldId id="324"/>
            <p14:sldId id="322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112" d="100"/>
          <a:sy n="112" d="100"/>
        </p:scale>
        <p:origin x="-169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2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676400"/>
            <a:ext cx="6180224" cy="207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Radiation Safety Training </a:t>
            </a:r>
            <a:r>
              <a:rPr lang="en-US" dirty="0"/>
              <a:t>PE Wizard® </a:t>
            </a:r>
            <a:r>
              <a:rPr lang="en-US" dirty="0" smtClean="0"/>
              <a:t>Gamma </a:t>
            </a:r>
            <a:r>
              <a:rPr lang="en-US" dirty="0"/>
              <a:t>Counter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CSULB Radiation Safety Office</a:t>
            </a:r>
          </a:p>
          <a:p>
            <a:r>
              <a:rPr lang="en-US" sz="2400" dirty="0" smtClean="0">
                <a:latin typeface="+mn-lt"/>
              </a:rPr>
              <a:t>March, 2013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Wizard Gamma Counter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172200" cy="46182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066800" y="1295400"/>
            <a:ext cx="67818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Samples loaded and ready for </a:t>
            </a:r>
            <a:r>
              <a:rPr lang="en-US" dirty="0" smtClean="0"/>
              <a:t>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848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Wizard Gamma Counter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400800" cy="4800600"/>
          </a:xfrm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09600" y="1143000"/>
            <a:ext cx="83058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Sample run is initiated by pressing “start” on keyboard.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12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Wizard Gamma Counter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143000"/>
            <a:ext cx="8077200" cy="4297363"/>
          </a:xfrm>
        </p:spPr>
        <p:txBody>
          <a:bodyPr/>
          <a:lstStyle/>
          <a:p>
            <a:r>
              <a:rPr lang="en-US" dirty="0"/>
              <a:t>Conveyor loads samples into chamber for counting.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019800" cy="45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02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Wizard Gamma </a:t>
            </a:r>
            <a:r>
              <a:rPr lang="en-US" dirty="0" smtClean="0"/>
              <a:t>Counter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1894046"/>
            <a:ext cx="4937760" cy="3703320"/>
          </a:xfrm>
        </p:spPr>
      </p:pic>
      <p:sp>
        <p:nvSpPr>
          <p:cNvPr id="2" name="TextBox 1"/>
          <p:cNvSpPr txBox="1"/>
          <p:nvPr/>
        </p:nvSpPr>
        <p:spPr>
          <a:xfrm>
            <a:off x="3048000" y="5867400"/>
            <a:ext cx="334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to sign the Log Book!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41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Wizard Gamma Counter</a:t>
            </a:r>
            <a:br>
              <a:rPr lang="en-US" dirty="0" smtClean="0"/>
            </a:br>
            <a:r>
              <a:rPr lang="en-US" dirty="0" smtClean="0"/>
              <a:t>Rack ID.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49967"/>
            <a:ext cx="8077200" cy="3191479"/>
          </a:xfrm>
        </p:spPr>
      </p:pic>
    </p:spTree>
    <p:extLst>
      <p:ext uri="{BB962C8B-B14F-4D97-AF65-F5344CB8AC3E}">
        <p14:creationId xmlns:p14="http://schemas.microsoft.com/office/powerpoint/2010/main" val="3724612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Wizard Gamma Counter</a:t>
            </a:r>
            <a:br>
              <a:rPr lang="en-US" dirty="0" smtClean="0"/>
            </a:br>
            <a:r>
              <a:rPr lang="en-US" dirty="0" smtClean="0"/>
              <a:t>Normalization for isotopes used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 using a known source should be performed every 6 months.</a:t>
            </a:r>
          </a:p>
          <a:p>
            <a:r>
              <a:rPr lang="en-US" dirty="0" smtClean="0"/>
              <a:t>See section 6.1.3 (pg. 76) for instructions.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12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Wizard Gamma Counter --Type and size of tube.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tubes must be capped with flush fitting cap (no overhang)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35448"/>
            <a:ext cx="4040188" cy="30301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4041775" cy="750888"/>
          </a:xfrm>
        </p:spPr>
        <p:txBody>
          <a:bodyPr>
            <a:noAutofit/>
          </a:bodyPr>
          <a:lstStyle/>
          <a:p>
            <a:r>
              <a:rPr lang="en-US" sz="2000" dirty="0" smtClean="0"/>
              <a:t>Caps like these will jam the sample handling mechanism when used in 10 sample rack. 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724612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Wizard Gamma Counter --Type and size of tube.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use a tube with a snap-lid that overhangs the side, you may be able to use the larger 5 sample rack.  Make sure your tubes are no taller than 100 mm so they fit into the sample well.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38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Wizard Gamma Counter --Type and size of tube.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the 10-tube rack, tubes up to 13 mm diam. X 100 mm height.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35448"/>
            <a:ext cx="4040188" cy="30301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5-tube rack takes tubes up to  28 mm X 100 mm.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2634853"/>
            <a:ext cx="4041774" cy="3031331"/>
          </a:xfrm>
        </p:spPr>
      </p:pic>
    </p:spTree>
    <p:extLst>
      <p:ext uri="{BB962C8B-B14F-4D97-AF65-F5344CB8AC3E}">
        <p14:creationId xmlns:p14="http://schemas.microsoft.com/office/powerpoint/2010/main" val="30224616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9" y="1597025"/>
            <a:ext cx="3223022" cy="4297362"/>
          </a:xfrm>
        </p:spPr>
      </p:pic>
    </p:spTree>
    <p:extLst>
      <p:ext uri="{BB962C8B-B14F-4D97-AF65-F5344CB8AC3E}">
        <p14:creationId xmlns:p14="http://schemas.microsoft.com/office/powerpoint/2010/main" val="20884547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 Wizard® Gamma Counter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1894046"/>
            <a:ext cx="4937760" cy="3703320"/>
          </a:xfrm>
        </p:spPr>
      </p:pic>
    </p:spTree>
    <p:extLst>
      <p:ext uri="{BB962C8B-B14F-4D97-AF65-F5344CB8AC3E}">
        <p14:creationId xmlns:p14="http://schemas.microsoft.com/office/powerpoint/2010/main" val="198433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marL="381000" indent="-381000"/>
            <a:r>
              <a:rPr lang="en-US" dirty="0" smtClean="0"/>
              <a:t>What is a Gamma counter and how does it work?  </a:t>
            </a:r>
          </a:p>
          <a:p>
            <a:pPr marL="0" indent="0">
              <a:buNone/>
            </a:pPr>
            <a:endParaRPr lang="en-US" dirty="0" smtClean="0"/>
          </a:p>
          <a:p>
            <a:pPr marL="381000" indent="-381000"/>
            <a:r>
              <a:rPr lang="en-US" dirty="0" smtClean="0"/>
              <a:t>Using the Gamma Counter—Step by Step Procedures</a:t>
            </a:r>
            <a:endParaRPr lang="en-US" dirty="0"/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 smtClean="0"/>
              <a:t>Things to Consider when using the Gamma Counter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114" y="7086600"/>
            <a:ext cx="4425548" cy="938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2031" y="25146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Gamma Counter</a:t>
            </a:r>
            <a:r>
              <a:rPr lang="en-GB" dirty="0"/>
              <a:t>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 smtClean="0"/>
              <a:t>Gamma counter is a type of </a:t>
            </a:r>
            <a:r>
              <a:rPr lang="en-US" b="1" dirty="0" smtClean="0"/>
              <a:t>scintillation </a:t>
            </a:r>
            <a:r>
              <a:rPr lang="en-US" b="1" dirty="0"/>
              <a:t>counter</a:t>
            </a:r>
            <a:r>
              <a:rPr lang="en-US" dirty="0"/>
              <a:t> </a:t>
            </a:r>
            <a:r>
              <a:rPr lang="en-US" dirty="0" smtClean="0"/>
              <a:t>that measures </a:t>
            </a:r>
            <a:r>
              <a:rPr lang="en-US" dirty="0"/>
              <a:t>ionizing </a:t>
            </a:r>
            <a:r>
              <a:rPr lang="en-US" dirty="0" smtClean="0"/>
              <a:t>radiation. </a:t>
            </a:r>
            <a:endParaRPr lang="en-US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US" dirty="0" smtClean="0"/>
              <a:t>The Wizard Gamma Counter has a solid scintillator made of sodium iodide which </a:t>
            </a:r>
            <a:r>
              <a:rPr lang="en-US" dirty="0"/>
              <a:t>generates photons of light in response to incident </a:t>
            </a:r>
            <a:r>
              <a:rPr lang="en-US" dirty="0" smtClean="0"/>
              <a:t>radiation.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US" dirty="0"/>
              <a:t>A sensitive photomultiplier tube (PMT) measures the light from the </a:t>
            </a:r>
            <a:r>
              <a:rPr lang="en-US" dirty="0" smtClean="0"/>
              <a:t>scintillator. </a:t>
            </a:r>
            <a:r>
              <a:rPr lang="en-US" dirty="0"/>
              <a:t>The PMT is attached to an electronic amplifier and other electronic equipment to </a:t>
            </a:r>
            <a:r>
              <a:rPr lang="en-US" dirty="0" smtClean="0"/>
              <a:t>process the </a:t>
            </a:r>
            <a:r>
              <a:rPr lang="en-US" dirty="0"/>
              <a:t>signals produced by the </a:t>
            </a:r>
            <a:r>
              <a:rPr lang="en-US" dirty="0" smtClean="0"/>
              <a:t>photo-multiplier</a:t>
            </a:r>
            <a:r>
              <a:rPr lang="en-US" dirty="0"/>
              <a:t>. </a:t>
            </a: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31206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0626048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Counter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Liquid Scintillation Cocktail used.  </a:t>
            </a:r>
          </a:p>
          <a:p>
            <a:r>
              <a:rPr lang="en-US" dirty="0" smtClean="0"/>
              <a:t>Liquid or solid samples added to tube, tubes are capped. </a:t>
            </a:r>
          </a:p>
          <a:p>
            <a:r>
              <a:rPr lang="en-US" dirty="0" smtClean="0"/>
              <a:t>Capped tubes placed in racks, racks placed on conveyor.  </a:t>
            </a:r>
          </a:p>
          <a:p>
            <a:r>
              <a:rPr lang="en-US" dirty="0" smtClean="0"/>
              <a:t>Counting method selected using touch pad and viewing screen, counting is started.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Wizard Gamma Counter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4297363"/>
          </a:xfrm>
        </p:spPr>
        <p:txBody>
          <a:bodyPr/>
          <a:lstStyle/>
          <a:p>
            <a:r>
              <a:rPr lang="en-US" dirty="0"/>
              <a:t>Capped tubes added to rack.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638800" cy="423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93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Wizard Gamma Counter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477000" cy="48463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143000" y="1219200"/>
            <a:ext cx="64770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Racks placed on conveyor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350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Wizard Gamma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4297363"/>
          </a:xfrm>
        </p:spPr>
        <p:txBody>
          <a:bodyPr/>
          <a:lstStyle/>
          <a:p>
            <a:r>
              <a:rPr lang="en-US" dirty="0"/>
              <a:t>Stop rack placed after samples  </a:t>
            </a:r>
            <a:r>
              <a:rPr lang="en-US" dirty="0" smtClean="0"/>
              <a:t>                     (</a:t>
            </a:r>
            <a:r>
              <a:rPr lang="en-US" dirty="0"/>
              <a:t>or use empty rack to “stop”)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638800" cy="423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085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671</Words>
  <Application>Microsoft Office PowerPoint</Application>
  <PresentationFormat>On-screen Show (4:3)</PresentationFormat>
  <Paragraphs>76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Training</vt:lpstr>
      <vt:lpstr>Radiation Safety Training PE Wizard® Gamma Counter</vt:lpstr>
      <vt:lpstr>PE Wizard® Gamma Counter</vt:lpstr>
      <vt:lpstr>Topics</vt:lpstr>
      <vt:lpstr>What is Gamma Counter? </vt:lpstr>
      <vt:lpstr>Detector diagram</vt:lpstr>
      <vt:lpstr>Gamma Counter Overview</vt:lpstr>
      <vt:lpstr>Using the Wizard Gamma Counter</vt:lpstr>
      <vt:lpstr>Using the Wizard Gamma Counter</vt:lpstr>
      <vt:lpstr>Using the Wizard Gamma Counter</vt:lpstr>
      <vt:lpstr>Using the Wizard Gamma Counter</vt:lpstr>
      <vt:lpstr>Using the Wizard Gamma Counter</vt:lpstr>
      <vt:lpstr>Using the Wizard Gamma Counter</vt:lpstr>
      <vt:lpstr>Using the Wizard Gamma Counter</vt:lpstr>
      <vt:lpstr>Using the Wizard Gamma Counter Rack ID. </vt:lpstr>
      <vt:lpstr>Using the Wizard Gamma Counter Normalization for isotopes used</vt:lpstr>
      <vt:lpstr>Using the Wizard Gamma Counter --Type and size of tube.</vt:lpstr>
      <vt:lpstr>Using the Wizard Gamma Counter --Type and size of tube.</vt:lpstr>
      <vt:lpstr>Using the Wizard Gamma Counter --Type and size of tube.</vt:lpstr>
      <vt:lpstr>THE END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2013-03-14T21:35:10Z</dcterms:created>
  <dcterms:modified xsi:type="dcterms:W3CDTF">2013-07-12T22:07:14Z</dcterms:modified>
</cp:coreProperties>
</file>